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6" r:id="rId7"/>
    <p:sldId id="267" r:id="rId8"/>
    <p:sldId id="260" r:id="rId9"/>
    <p:sldId id="265" r:id="rId10"/>
    <p:sldId id="261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2018-02-13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Film%20prezentuj&#261;cy%20zaw&#243;d%20%20%20technik%20urz&#261;dze&#324;%20i%20system&#243;w%20energetyki%20odnawialnej.mp4" TargetMode="Externa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amka 3"/>
          <p:cNvSpPr/>
          <p:nvPr/>
        </p:nvSpPr>
        <p:spPr>
          <a:xfrm>
            <a:off x="971600" y="620688"/>
            <a:ext cx="7128793" cy="5616624"/>
          </a:xfrm>
          <a:prstGeom prst="frame">
            <a:avLst>
              <a:gd name="adj1" fmla="val 3817"/>
            </a:avLst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>
              <a:solidFill>
                <a:schemeClr val="tx1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85720" y="0"/>
            <a:ext cx="1728787" cy="1770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 rot="520470">
            <a:off x="1988486" y="1242804"/>
            <a:ext cx="4948298" cy="329886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7" name="Prostokąt 6"/>
          <p:cNvSpPr/>
          <p:nvPr/>
        </p:nvSpPr>
        <p:spPr>
          <a:xfrm>
            <a:off x="8101013" y="5516563"/>
            <a:ext cx="647700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8" name="Prążkowana strzałka w prawo 7"/>
          <p:cNvSpPr/>
          <p:nvPr/>
        </p:nvSpPr>
        <p:spPr>
          <a:xfrm>
            <a:off x="518578" y="387831"/>
            <a:ext cx="1380524" cy="747033"/>
          </a:xfrm>
          <a:prstGeom prst="stripedRightArrow">
            <a:avLst>
              <a:gd name="adj1" fmla="val 47502"/>
              <a:gd name="adj2" fmla="val 82426"/>
            </a:avLst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pl-PL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</p:txBody>
      </p:sp>
      <p:sp>
        <p:nvSpPr>
          <p:cNvPr id="9" name="Trójkąt równoramienny 8"/>
          <p:cNvSpPr/>
          <p:nvPr/>
        </p:nvSpPr>
        <p:spPr>
          <a:xfrm rot="10800000">
            <a:off x="7720637" y="1899937"/>
            <a:ext cx="531321" cy="336586"/>
          </a:xfrm>
          <a:prstGeom prst="triangle">
            <a:avLst>
              <a:gd name="adj" fmla="val 49070"/>
            </a:avLst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" name="Trójkąt równoramienny 9"/>
          <p:cNvSpPr/>
          <p:nvPr/>
        </p:nvSpPr>
        <p:spPr>
          <a:xfrm rot="16200000">
            <a:off x="6490857" y="5929922"/>
            <a:ext cx="531321" cy="336586"/>
          </a:xfrm>
          <a:prstGeom prst="triangle">
            <a:avLst>
              <a:gd name="adj" fmla="val 49070"/>
            </a:avLst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1" name="Trójkąt równoramienny 10"/>
          <p:cNvSpPr/>
          <p:nvPr/>
        </p:nvSpPr>
        <p:spPr>
          <a:xfrm rot="16200000">
            <a:off x="4453487" y="5983979"/>
            <a:ext cx="416652" cy="251633"/>
          </a:xfrm>
          <a:prstGeom prst="triangle">
            <a:avLst>
              <a:gd name="adj" fmla="val 49070"/>
            </a:avLst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Prostokąt 11"/>
          <p:cNvSpPr/>
          <p:nvPr/>
        </p:nvSpPr>
        <p:spPr>
          <a:xfrm rot="169771">
            <a:off x="1908175" y="4421188"/>
            <a:ext cx="5205413" cy="506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 rot="177145">
            <a:off x="1419069" y="4283984"/>
            <a:ext cx="567808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TECHNIK URZĄDZEŃ I SYSTEMÓW ENERGETYKI ODNAWIALNEJ</a:t>
            </a:r>
          </a:p>
        </p:txBody>
      </p:sp>
      <p:sp>
        <p:nvSpPr>
          <p:cNvPr id="14" name="Trójkąt równoramienny 13"/>
          <p:cNvSpPr/>
          <p:nvPr/>
        </p:nvSpPr>
        <p:spPr>
          <a:xfrm rot="10800000">
            <a:off x="7777971" y="4204064"/>
            <a:ext cx="416652" cy="251633"/>
          </a:xfrm>
          <a:prstGeom prst="triangle">
            <a:avLst>
              <a:gd name="adj" fmla="val 49070"/>
            </a:avLst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5" name="Trójkąt równoramienny 14"/>
          <p:cNvSpPr/>
          <p:nvPr/>
        </p:nvSpPr>
        <p:spPr>
          <a:xfrm rot="5400000">
            <a:off x="6469792" y="597678"/>
            <a:ext cx="416652" cy="251633"/>
          </a:xfrm>
          <a:prstGeom prst="triangle">
            <a:avLst>
              <a:gd name="adj" fmla="val 49070"/>
            </a:avLst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6" name="Trójkąt równoramienny 15"/>
          <p:cNvSpPr/>
          <p:nvPr/>
        </p:nvSpPr>
        <p:spPr>
          <a:xfrm rot="5400000">
            <a:off x="4184131" y="564561"/>
            <a:ext cx="531321" cy="336586"/>
          </a:xfrm>
          <a:prstGeom prst="triangle">
            <a:avLst>
              <a:gd name="adj" fmla="val 49070"/>
            </a:avLst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pic>
        <p:nvPicPr>
          <p:cNvPr id="26" name="Obraz 16"/>
          <p:cNvPicPr>
            <a:picLocks noChangeAspect="1"/>
          </p:cNvPicPr>
          <p:nvPr/>
        </p:nvPicPr>
        <p:blipFill>
          <a:blip r:embed="rId3"/>
          <a:srcRect l="18346"/>
          <a:stretch>
            <a:fillRect/>
          </a:stretch>
        </p:blipFill>
        <p:spPr bwMode="auto">
          <a:xfrm>
            <a:off x="5072066" y="5028903"/>
            <a:ext cx="1589089" cy="1829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Obraz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-357214"/>
            <a:ext cx="2214546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Obraz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23425" y="2147980"/>
            <a:ext cx="2020575" cy="19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29454" y="4505874"/>
            <a:ext cx="2000264" cy="1970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Obraz 2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71736" y="-214338"/>
            <a:ext cx="165735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Obraz 6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86314" y="-285776"/>
            <a:ext cx="1643074" cy="1558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Obraz 11"/>
          <p:cNvPicPr>
            <a:picLocks noChangeAspect="1"/>
          </p:cNvPicPr>
          <p:nvPr/>
        </p:nvPicPr>
        <p:blipFill>
          <a:blip r:embed="rId9"/>
          <a:srcRect t="8038"/>
          <a:stretch>
            <a:fillRect/>
          </a:stretch>
        </p:blipFill>
        <p:spPr bwMode="auto">
          <a:xfrm>
            <a:off x="2285984" y="5097776"/>
            <a:ext cx="2106614" cy="1760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rójkąt równoramienny 33"/>
          <p:cNvSpPr/>
          <p:nvPr/>
        </p:nvSpPr>
        <p:spPr>
          <a:xfrm rot="16200000">
            <a:off x="1974303" y="5955259"/>
            <a:ext cx="531321" cy="336586"/>
          </a:xfrm>
          <a:prstGeom prst="triangle">
            <a:avLst>
              <a:gd name="adj" fmla="val 49070"/>
            </a:avLst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ęciokąt 5"/>
          <p:cNvSpPr/>
          <p:nvPr/>
        </p:nvSpPr>
        <p:spPr>
          <a:xfrm>
            <a:off x="179388" y="1196975"/>
            <a:ext cx="8750330" cy="5589588"/>
          </a:xfrm>
          <a:prstGeom prst="homePlate">
            <a:avLst>
              <a:gd name="adj" fmla="val 21944"/>
            </a:avLst>
          </a:prstGeom>
          <a:gradFill flip="none" rotWithShape="1">
            <a:gsLst>
              <a:gs pos="0">
                <a:schemeClr val="accent1">
                  <a:tint val="44500"/>
                  <a:satMod val="160000"/>
                </a:schemeClr>
              </a:gs>
              <a:gs pos="100000">
                <a:srgbClr val="FFFAF8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Film dotyczący zawodu technik urządzeń i systemów energetyki odnawialnej</a:t>
            </a:r>
            <a:endParaRPr lang="pl-PL" dirty="0"/>
          </a:p>
        </p:txBody>
      </p:sp>
      <p:pic>
        <p:nvPicPr>
          <p:cNvPr id="4" name="Film prezentujący zawód   technik urządzeń i systemów energetyki odnawialnej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00232" y="1785926"/>
            <a:ext cx="7143768" cy="5072074"/>
          </a:xfrm>
          <a:prstGeom prst="rect">
            <a:avLst/>
          </a:prstGeom>
        </p:spPr>
      </p:pic>
      <p:pic>
        <p:nvPicPr>
          <p:cNvPr id="5" name="Picture 2" descr="C:\Users\Euro-forum.com.pl\Desktop\EFKZ\grafika\mikrof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736975"/>
            <a:ext cx="2000232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101013" y="5516563"/>
            <a:ext cx="647700" cy="936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5" name="Pięciokąt 4"/>
          <p:cNvSpPr/>
          <p:nvPr/>
        </p:nvSpPr>
        <p:spPr>
          <a:xfrm>
            <a:off x="179388" y="1196975"/>
            <a:ext cx="8556625" cy="5589588"/>
          </a:xfrm>
          <a:prstGeom prst="homePlate">
            <a:avLst>
              <a:gd name="adj" fmla="val 21944"/>
            </a:avLst>
          </a:prstGeom>
          <a:gradFill flip="none" rotWithShape="1">
            <a:gsLst>
              <a:gs pos="0">
                <a:schemeClr val="accent1">
                  <a:tint val="44500"/>
                  <a:satMod val="160000"/>
                </a:schemeClr>
              </a:gs>
              <a:gs pos="100000">
                <a:srgbClr val="FFFAF8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79388" y="0"/>
            <a:ext cx="8569325" cy="1474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Czym zajmuje się </a:t>
            </a:r>
            <a:r>
              <a:rPr kumimoji="0" lang="pl-PL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E680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technik urządzeń </a:t>
            </a:r>
            <a:br>
              <a:rPr kumimoji="0" lang="pl-PL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E680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E680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 systemów energetyki odnawialnej</a:t>
            </a:r>
            <a:r>
              <a:rPr kumimoji="0" lang="pl-P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 </a:t>
            </a:r>
            <a:r>
              <a:rPr kumimoji="0" lang="pl-PL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zadania zawodowe:</a:t>
            </a: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Obraz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72338" y="765175"/>
            <a:ext cx="165735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ięciokąt 8"/>
          <p:cNvSpPr/>
          <p:nvPr/>
        </p:nvSpPr>
        <p:spPr>
          <a:xfrm>
            <a:off x="179388" y="1225550"/>
            <a:ext cx="7821636" cy="4148138"/>
          </a:xfrm>
          <a:prstGeom prst="homePlate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Wykonywanie prac związanych z konserwacją, usuwaniem usterek i demontażem systemów i urządzeń energetyki odnawialnej, rozpoznawanie nieprawidłowości w zakresie ich funkcjonowania.</a:t>
            </a:r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Dobór odpowiednich urządzeń i systemów energetyki odnawialnej - między innymi kolektorów słonecznych, ogniw fotowoltaicznych, pieców na biomasę, pomp ciepła,</a:t>
            </a:r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Doradztwo energetyczne</a:t>
            </a:r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Praca biurowa związana z OZE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Organizacja prac związanych z montażem, sporządzaniem kosztorysów i umów</a:t>
            </a:r>
            <a:r>
              <a:rPr lang="pl-P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Kosztorysowanie inwestycji 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7950" y="4643446"/>
            <a:ext cx="2521642" cy="14287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471" y="5143513"/>
            <a:ext cx="2311238" cy="1330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Obraz 11" descr="baner_top1_oze_day_agh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6116" y="4714884"/>
            <a:ext cx="2428892" cy="1655853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ęciokąt 3"/>
          <p:cNvSpPr/>
          <p:nvPr/>
        </p:nvSpPr>
        <p:spPr>
          <a:xfrm>
            <a:off x="179388" y="1196975"/>
            <a:ext cx="8556625" cy="5589588"/>
          </a:xfrm>
          <a:prstGeom prst="homePlate">
            <a:avLst>
              <a:gd name="adj" fmla="val 21944"/>
            </a:avLst>
          </a:prstGeom>
          <a:gradFill flip="none" rotWithShape="1">
            <a:gsLst>
              <a:gs pos="0">
                <a:schemeClr val="accent1">
                  <a:tint val="44500"/>
                  <a:satMod val="160000"/>
                </a:schemeClr>
              </a:gs>
              <a:gs pos="100000">
                <a:srgbClr val="FFFAF8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428604"/>
            <a:ext cx="8429684" cy="60007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sz="6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Absolwent </a:t>
            </a:r>
            <a:r>
              <a:rPr lang="pl-PL" sz="63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będzie przygotowany do</a:t>
            </a:r>
            <a:r>
              <a:rPr lang="pl-PL" sz="6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r>
              <a:rPr lang="pl-PL" dirty="0" smtClean="0"/>
              <a:t>określania warunków lokalizacji urządzeń stosowanych do wytwarzania energii cieplnej, mechanicznej i elektrycznej,</a:t>
            </a:r>
          </a:p>
          <a:p>
            <a:r>
              <a:rPr lang="pl-PL" dirty="0" smtClean="0"/>
              <a:t>planowania prac związanych z montażem instalacji wyposażonych w urządzenia do wykorzystywania energii odnawialnej, </a:t>
            </a:r>
          </a:p>
          <a:p>
            <a:r>
              <a:rPr lang="pl-PL" dirty="0" smtClean="0"/>
              <a:t>organizowania i nadzorowania prac związanych z montażem urządzeń stosowanych w systemach energetyki odnawialnej, </a:t>
            </a:r>
          </a:p>
          <a:p>
            <a:r>
              <a:rPr lang="pl-PL" dirty="0" smtClean="0"/>
              <a:t>wykonywania montażu urządzeń stosowanych do pozyskiwania energii odnawialnej, </a:t>
            </a:r>
          </a:p>
          <a:p>
            <a:r>
              <a:rPr lang="pl-PL" dirty="0" smtClean="0"/>
              <a:t>kontrolowania działań urządzeń i instalacji oraz funkcjonowania systemów energetyki odnawialnej,</a:t>
            </a:r>
          </a:p>
          <a:p>
            <a:r>
              <a:rPr lang="pl-PL" dirty="0" smtClean="0"/>
              <a:t>obliczania kosztów materiałów i robót instalacyjnych, </a:t>
            </a:r>
          </a:p>
          <a:p>
            <a:r>
              <a:rPr lang="pl-PL" dirty="0" smtClean="0"/>
              <a:t>biegłego posługiwania się językiem obcym technicznym w wykonywanym zawodzie,</a:t>
            </a:r>
          </a:p>
          <a:p>
            <a:r>
              <a:rPr lang="pl-PL" dirty="0" smtClean="0"/>
              <a:t>współpracy z krajowymi i zagranicznymi organizacjami, przedsiębiorstwami oraz instytucjami w zakresie energetyki odnawialnej. </a:t>
            </a:r>
          </a:p>
          <a:p>
            <a:endParaRPr lang="pl-PL" dirty="0"/>
          </a:p>
        </p:txBody>
      </p:sp>
      <p:pic>
        <p:nvPicPr>
          <p:cNvPr id="5" name="Obraz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4786322"/>
            <a:ext cx="2214546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ęciokąt 3"/>
          <p:cNvSpPr/>
          <p:nvPr/>
        </p:nvSpPr>
        <p:spPr>
          <a:xfrm>
            <a:off x="179388" y="1196975"/>
            <a:ext cx="8556625" cy="5589588"/>
          </a:xfrm>
          <a:prstGeom prst="homePlate">
            <a:avLst>
              <a:gd name="adj" fmla="val 21944"/>
            </a:avLst>
          </a:prstGeom>
          <a:gradFill flip="none" rotWithShape="1">
            <a:gsLst>
              <a:gs pos="0">
                <a:schemeClr val="accent1">
                  <a:tint val="44500"/>
                  <a:satMod val="160000"/>
                </a:schemeClr>
              </a:gs>
              <a:gs pos="100000">
                <a:srgbClr val="FFFAF8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Gimnazjalisto! Pomyśl 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o przyszłości</a:t>
            </a:r>
          </a:p>
        </p:txBody>
      </p:sp>
      <p:sp>
        <p:nvSpPr>
          <p:cNvPr id="8" name="Pięciokąt 7"/>
          <p:cNvSpPr/>
          <p:nvPr/>
        </p:nvSpPr>
        <p:spPr>
          <a:xfrm>
            <a:off x="642910" y="1285860"/>
            <a:ext cx="7215238" cy="714380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9" name="Pięciokąt 8"/>
          <p:cNvSpPr/>
          <p:nvPr/>
        </p:nvSpPr>
        <p:spPr>
          <a:xfrm>
            <a:off x="642910" y="2928934"/>
            <a:ext cx="7715304" cy="503237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2910" y="1285860"/>
            <a:ext cx="8143932" cy="557214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b="1" dirty="0" smtClean="0"/>
              <a:t>Jako absolwent możesz być zatrudniony w firmach instalacyjnych i projektowych związanych z :</a:t>
            </a:r>
          </a:p>
          <a:p>
            <a:r>
              <a:rPr lang="pl-PL" dirty="0" smtClean="0"/>
              <a:t>energetyką wodną, wodorową, wiatrową, słoneczną i geotermalną,</a:t>
            </a:r>
          </a:p>
          <a:p>
            <a:r>
              <a:rPr lang="pl-PL" dirty="0" smtClean="0"/>
              <a:t>budownictwem energooszczędnym</a:t>
            </a:r>
          </a:p>
          <a:p>
            <a:pPr>
              <a:buNone/>
            </a:pPr>
            <a:r>
              <a:rPr lang="pl-PL" b="1" dirty="0" smtClean="0"/>
              <a:t>Znajdziesz też pracę w przedsiębiorstwie zajmującym się</a:t>
            </a:r>
            <a:r>
              <a:rPr lang="pl-PL" dirty="0" smtClean="0"/>
              <a:t>: </a:t>
            </a:r>
          </a:p>
          <a:p>
            <a:r>
              <a:rPr lang="pl-PL" dirty="0" smtClean="0"/>
              <a:t>Prawem i normami dotyczącymi ochrony środowiska</a:t>
            </a:r>
          </a:p>
          <a:p>
            <a:r>
              <a:rPr lang="pl-PL" dirty="0" smtClean="0"/>
              <a:t>Doradztwem energetycznym</a:t>
            </a:r>
          </a:p>
          <a:p>
            <a:r>
              <a:rPr lang="pl-PL" dirty="0" smtClean="0"/>
              <a:t>Nadzorem technicznym</a:t>
            </a:r>
          </a:p>
          <a:p>
            <a:r>
              <a:rPr lang="pl-PL" dirty="0" smtClean="0"/>
              <a:t>Obsługą inwestycji związanych z OZE</a:t>
            </a:r>
          </a:p>
          <a:p>
            <a:r>
              <a:rPr lang="pl-PL" dirty="0" smtClean="0"/>
              <a:t>Finansowaniem zewnętrznym inwestycji związanych z OZE</a:t>
            </a:r>
          </a:p>
          <a:p>
            <a:pPr>
              <a:buNone/>
            </a:pPr>
            <a:endParaRPr lang="pl-PL" dirty="0" smtClean="0"/>
          </a:p>
          <a:p>
            <a:r>
              <a:rPr lang="pl-PL" b="1" dirty="0" smtClean="0"/>
              <a:t>Odnawialne Źródła Energii to perspektywa pracy. Według Ministra rolnictwa, do 2035 może powstać nawet 200 tys. miejsc pracy</a:t>
            </a:r>
          </a:p>
          <a:p>
            <a:endParaRPr lang="pl-PL" dirty="0"/>
          </a:p>
        </p:txBody>
      </p:sp>
      <p:pic>
        <p:nvPicPr>
          <p:cNvPr id="5" name="Obraz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7" y="3429000"/>
            <a:ext cx="1928794" cy="1665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ęciokąt 3"/>
          <p:cNvSpPr/>
          <p:nvPr/>
        </p:nvSpPr>
        <p:spPr>
          <a:xfrm>
            <a:off x="179388" y="1196975"/>
            <a:ext cx="8556625" cy="5589588"/>
          </a:xfrm>
          <a:prstGeom prst="homePlate">
            <a:avLst>
              <a:gd name="adj" fmla="val 21944"/>
            </a:avLst>
          </a:prstGeom>
          <a:gradFill flip="none" rotWithShape="1">
            <a:gsLst>
              <a:gs pos="0">
                <a:schemeClr val="accent1">
                  <a:tint val="44500"/>
                  <a:satMod val="160000"/>
                </a:schemeClr>
              </a:gs>
              <a:gs pos="100000">
                <a:srgbClr val="FFFAF8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4768865"/>
          </a:xfrm>
        </p:spPr>
        <p:txBody>
          <a:bodyPr/>
          <a:lstStyle/>
          <a:p>
            <a:pPr>
              <a:buNone/>
            </a:pPr>
            <a:r>
              <a:rPr lang="pl-PL" b="1" dirty="0" smtClean="0"/>
              <a:t>Wykształcenie to pozwoli absolwentom wspierać fachową pomocą również jednostki administracji publicznej  i samorządowej w obszarach gospodarki zasobami energetyki odnawialnej.</a:t>
            </a:r>
          </a:p>
          <a:p>
            <a:pPr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dirty="0" smtClean="0"/>
              <a:t>Praca jest nie tylko przyszłościowa, </a:t>
            </a:r>
            <a:br>
              <a:rPr lang="pl-PL" dirty="0" smtClean="0"/>
            </a:br>
            <a:r>
              <a:rPr lang="pl-PL" dirty="0" smtClean="0"/>
              <a:t>ale i dobrze płatna!</a:t>
            </a:r>
            <a:endParaRPr lang="pl-PL" dirty="0"/>
          </a:p>
        </p:txBody>
      </p:sp>
      <p:sp>
        <p:nvSpPr>
          <p:cNvPr id="5" name="Pięciokąt 4"/>
          <p:cNvSpPr/>
          <p:nvPr/>
        </p:nvSpPr>
        <p:spPr>
          <a:xfrm>
            <a:off x="285720" y="571480"/>
            <a:ext cx="4321175" cy="503237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214282" y="714356"/>
            <a:ext cx="4786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/>
              <a:t>Czy wiesz, że…..?</a:t>
            </a:r>
            <a:endParaRPr lang="pl-PL" sz="2400" b="1" dirty="0"/>
          </a:p>
        </p:txBody>
      </p:sp>
      <p:pic>
        <p:nvPicPr>
          <p:cNvPr id="8" name="Obraz 7" descr="Obraz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5143512"/>
            <a:ext cx="1869257" cy="124393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ęciokąt 3"/>
          <p:cNvSpPr/>
          <p:nvPr/>
        </p:nvSpPr>
        <p:spPr>
          <a:xfrm>
            <a:off x="285720" y="357166"/>
            <a:ext cx="8858280" cy="928694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Studium przypadku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l-PL" sz="4400" b="1" dirty="0" smtClean="0"/>
              <a:t>Asystent ds. technicznych w firmie doradczej Allando sp. z o.o.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Praca w terenie w zakresie przeprowadzania inwentaryzacji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Praca w terenie w zakresie przeprowadzania inwentaryzacji oświetlenia ulicznego 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Udział w opracowywaniu dokumentacji technicznych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Tworzenie kosztorysów i umów związanych z OZE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Tworzenie analizy wariantów do studium wykonalności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Przygotowywanie dokumentów niezbędnych do złożenia wraz z wnioskiem o dofinansowanie 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Dobór odpowiednich urządzeń OZE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Sporządzanie pism, zestawień, opracowań technicznych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Przygotowywanie informacji na strony WWW prowadzone przez spółkę 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Opracowywanie informacji pozyskanych w trakcie inwentaryzacji, edycja danych 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Pozyskiwanie danych z dokumentacji technicznej przekazywanych przez klienta 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Wsparcie administracyjne dla prosumentów</a:t>
            </a:r>
          </a:p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Analizowanie i rekomendowanie opłacalności inwestycji w technologie OZE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6" name="Picture 2" descr="C:\Users\Kasia\Desktop\grafiki\Logo Allando\logo_Alland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1428729" cy="142873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ięciokąt 3"/>
          <p:cNvSpPr/>
          <p:nvPr/>
        </p:nvSpPr>
        <p:spPr>
          <a:xfrm>
            <a:off x="214282" y="1268412"/>
            <a:ext cx="8556625" cy="5589588"/>
          </a:xfrm>
          <a:prstGeom prst="homePlate">
            <a:avLst>
              <a:gd name="adj" fmla="val 21944"/>
            </a:avLst>
          </a:prstGeom>
          <a:gradFill flip="none" rotWithShape="1">
            <a:gsLst>
              <a:gs pos="0">
                <a:schemeClr val="accent1">
                  <a:tint val="44500"/>
                  <a:satMod val="160000"/>
                </a:schemeClr>
              </a:gs>
              <a:gs pos="100000">
                <a:srgbClr val="FFFAF8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Pamiętaj!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28596" y="1285860"/>
            <a:ext cx="842968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pl-PL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Aby tworzyć dokumenty takie jak </a:t>
            </a:r>
            <a:r>
              <a:rPr lang="pl-PL" sz="30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Program Funkcjonalno – Użytkowy</a:t>
            </a:r>
            <a:r>
              <a:rPr lang="pl-PL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czy </a:t>
            </a:r>
            <a:r>
              <a:rPr lang="pl-PL" sz="30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Studium Wykonalności </a:t>
            </a:r>
            <a:r>
              <a:rPr lang="pl-PL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nie musisz być projektantem</a:t>
            </a:r>
          </a:p>
          <a:p>
            <a:endParaRPr lang="pl-PL" sz="3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pl-PL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pl-PL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Praca dotycząca Odnawialnych Źródeł Energii to nie tylko praca w terenie, wiele ofert pracy z tego zakresu dotyczy pracy biurowej. 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</p:txBody>
      </p:sp>
      <p:pic>
        <p:nvPicPr>
          <p:cNvPr id="7" name="Symbol zastępczy zawartości 7" descr="apple-desk-office-working-88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4643446"/>
            <a:ext cx="2740015" cy="20542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Obraz 7" descr="coins-currency-investment-insuran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74" y="4714884"/>
            <a:ext cx="2857520" cy="19060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>
            <a:spLocks noChangeArrowheads="1"/>
          </p:cNvSpPr>
          <p:nvPr/>
        </p:nvSpPr>
        <p:spPr bwMode="auto">
          <a:xfrm>
            <a:off x="0" y="2643182"/>
            <a:ext cx="8418512" cy="3381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l-P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Kwalifikacje B.21 i B.22 można zdobyć na Kwalifikacyjnych Kursach Zawodowych.</a:t>
            </a:r>
          </a:p>
        </p:txBody>
      </p:sp>
      <p:sp>
        <p:nvSpPr>
          <p:cNvPr id="5" name="pole tekstowe 3"/>
          <p:cNvSpPr txBox="1">
            <a:spLocks noChangeArrowheads="1"/>
          </p:cNvSpPr>
          <p:nvPr/>
        </p:nvSpPr>
        <p:spPr bwMode="auto">
          <a:xfrm>
            <a:off x="0" y="3000372"/>
            <a:ext cx="8569325" cy="4460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l-PL" sz="2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JAKIE SĄ MOŻLIWOŚCI ROZWOJU W TYM ZAWODZIE?</a:t>
            </a:r>
          </a:p>
        </p:txBody>
      </p:sp>
      <p:sp>
        <p:nvSpPr>
          <p:cNvPr id="6" name="Prostokąt 5"/>
          <p:cNvSpPr/>
          <p:nvPr/>
        </p:nvSpPr>
        <p:spPr>
          <a:xfrm>
            <a:off x="7956550" y="5445125"/>
            <a:ext cx="792163" cy="1079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" name="Pięciokąt 6"/>
          <p:cNvSpPr/>
          <p:nvPr/>
        </p:nvSpPr>
        <p:spPr bwMode="auto">
          <a:xfrm>
            <a:off x="190500" y="3606800"/>
            <a:ext cx="8542338" cy="3025775"/>
          </a:xfrm>
          <a:prstGeom prst="homePlate">
            <a:avLst>
              <a:gd name="adj" fmla="val 25770"/>
            </a:avLst>
          </a:prstGeom>
          <a:ln>
            <a:noFill/>
          </a:ln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8" name="Prostokąt zaokrąglony 7"/>
          <p:cNvSpPr/>
          <p:nvPr/>
        </p:nvSpPr>
        <p:spPr bwMode="auto">
          <a:xfrm>
            <a:off x="490538" y="4251325"/>
            <a:ext cx="7750175" cy="906463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000" tIns="108000" rIns="108000" bIns="108000" anchor="ctr">
            <a:spAutoFit/>
          </a:bodyPr>
          <a:lstStyle/>
          <a:p>
            <a:pPr algn="ctr">
              <a:defRPr/>
            </a:pPr>
            <a:r>
              <a:rPr lang="pl-PL" sz="1300" dirty="0"/>
              <a:t>Ekologiczne Źródła Energii, Ekoenergetyka, Energetyka, Energetyka i Chemia Jądrowa, Inżynieria Odnawialnych Źródeł Energii, Technologie Energetyki Odnawialnej, </a:t>
            </a:r>
            <a:br>
              <a:rPr lang="pl-PL" sz="1300" dirty="0"/>
            </a:br>
            <a:r>
              <a:rPr lang="pl-PL" sz="1300" dirty="0"/>
              <a:t>Technologie Energii Odnawialnej.</a:t>
            </a:r>
          </a:p>
        </p:txBody>
      </p:sp>
      <p:sp>
        <p:nvSpPr>
          <p:cNvPr id="9" name="pole tekstowe 3"/>
          <p:cNvSpPr txBox="1">
            <a:spLocks noChangeArrowheads="1"/>
          </p:cNvSpPr>
          <p:nvPr/>
        </p:nvSpPr>
        <p:spPr bwMode="auto">
          <a:xfrm>
            <a:off x="190500" y="3595688"/>
            <a:ext cx="8542338" cy="5540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l-PL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 zdaniu egzaminu maturalnego istnieje możliwość kontynuowania nauki na studiach wyższych np.: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550" y="5157788"/>
            <a:ext cx="1497013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rostokąt zaokrąglony 10"/>
          <p:cNvSpPr/>
          <p:nvPr/>
        </p:nvSpPr>
        <p:spPr bwMode="auto">
          <a:xfrm>
            <a:off x="1908175" y="5389563"/>
            <a:ext cx="5372100" cy="90487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000" tIns="108000" rIns="108000" bIns="108000" anchor="ctr">
            <a:spAutoFit/>
          </a:bodyPr>
          <a:lstStyle/>
          <a:p>
            <a:pPr algn="just">
              <a:defRPr/>
            </a:pPr>
            <a:r>
              <a:rPr lang="pl-PL" sz="1300" dirty="0"/>
              <a:t>Wiedzę i umiejętności można również zdobywać na różnych kursach i szkoleniach specjalistycznych dotyczących poszczególnych urządzeń i systemów energetyki odnawialnej.</a:t>
            </a:r>
          </a:p>
        </p:txBody>
      </p:sp>
      <p:sp>
        <p:nvSpPr>
          <p:cNvPr id="12" name="Pięciokąt 11"/>
          <p:cNvSpPr/>
          <p:nvPr/>
        </p:nvSpPr>
        <p:spPr bwMode="auto">
          <a:xfrm>
            <a:off x="182563" y="885825"/>
            <a:ext cx="8558212" cy="1439863"/>
          </a:xfrm>
          <a:prstGeom prst="homePlate">
            <a:avLst/>
          </a:prstGeom>
          <a:ln>
            <a:noFill/>
          </a:ln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pl-PL" dirty="0"/>
          </a:p>
        </p:txBody>
      </p:sp>
      <p:sp>
        <p:nvSpPr>
          <p:cNvPr id="13" name="Strzałka w prawo 12"/>
          <p:cNvSpPr/>
          <p:nvPr/>
        </p:nvSpPr>
        <p:spPr>
          <a:xfrm>
            <a:off x="3038475" y="1241425"/>
            <a:ext cx="3117850" cy="728663"/>
          </a:xfrm>
          <a:prstGeom prst="rightArrow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4" name="Prostokąt zaokrąglony 13"/>
          <p:cNvSpPr/>
          <p:nvPr/>
        </p:nvSpPr>
        <p:spPr bwMode="auto">
          <a:xfrm>
            <a:off x="1116013" y="1120775"/>
            <a:ext cx="4319587" cy="903288"/>
          </a:xfrm>
          <a:prstGeom prst="roundRect">
            <a:avLst/>
          </a:prstGeom>
          <a:solidFill>
            <a:srgbClr val="FE6802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1600" b="1" dirty="0">
                <a:solidFill>
                  <a:schemeClr val="bg1"/>
                </a:solidFill>
              </a:rPr>
              <a:t>Technikum - </a:t>
            </a:r>
            <a:r>
              <a:rPr lang="pl-PL" sz="1600" dirty="0">
                <a:solidFill>
                  <a:schemeClr val="bg1"/>
                </a:solidFill>
              </a:rPr>
              <a:t>4 lata</a:t>
            </a:r>
            <a:endParaRPr lang="pl-PL" sz="16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pl-PL" sz="1400" dirty="0">
                <a:solidFill>
                  <a:schemeClr val="bg1"/>
                </a:solidFill>
              </a:rPr>
              <a:t>Egzaminy potwierdzające kwalifikacje B.21, B.22</a:t>
            </a:r>
          </a:p>
        </p:txBody>
      </p:sp>
      <p:sp>
        <p:nvSpPr>
          <p:cNvPr id="15" name="Prostokąt zaokrąglony 14"/>
          <p:cNvSpPr/>
          <p:nvPr/>
        </p:nvSpPr>
        <p:spPr bwMode="auto">
          <a:xfrm>
            <a:off x="6245225" y="1079500"/>
            <a:ext cx="2071688" cy="987425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1400" dirty="0">
                <a:solidFill>
                  <a:schemeClr val="bg1"/>
                </a:solidFill>
              </a:rPr>
              <a:t>Technik urządzeń </a:t>
            </a:r>
            <a:br>
              <a:rPr lang="pl-PL" sz="1400" dirty="0">
                <a:solidFill>
                  <a:schemeClr val="bg1"/>
                </a:solidFill>
              </a:rPr>
            </a:br>
            <a:r>
              <a:rPr lang="pl-PL" sz="1400" dirty="0">
                <a:solidFill>
                  <a:schemeClr val="bg1"/>
                </a:solidFill>
              </a:rPr>
              <a:t>i systemów energetyki odnawialnej</a:t>
            </a:r>
          </a:p>
        </p:txBody>
      </p:sp>
      <p:sp>
        <p:nvSpPr>
          <p:cNvPr id="16" name="Tytuł 1"/>
          <p:cNvSpPr txBox="1">
            <a:spLocks/>
          </p:cNvSpPr>
          <p:nvPr/>
        </p:nvSpPr>
        <p:spPr>
          <a:xfrm>
            <a:off x="112713" y="0"/>
            <a:ext cx="8697912" cy="6381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JAK ZOSTAĆ </a:t>
            </a:r>
            <a: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TECHNIKIEM URZĄDZEŃ </a:t>
            </a:r>
            <a:b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 SYSTEMÓW ENERGETYKI ODNAWIALNEJ </a:t>
            </a:r>
            <a: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 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Pięciokąt 16"/>
          <p:cNvSpPr/>
          <p:nvPr/>
        </p:nvSpPr>
        <p:spPr>
          <a:xfrm>
            <a:off x="277813" y="998763"/>
            <a:ext cx="693787" cy="1147523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vert270"/>
          <a:lstStyle/>
          <a:p>
            <a:pPr algn="ctr">
              <a:defRPr/>
            </a:pPr>
            <a:r>
              <a:rPr lang="pl-PL" sz="1200" dirty="0"/>
              <a:t>GIMNAZJUM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ęciokąt 3"/>
          <p:cNvSpPr/>
          <p:nvPr/>
        </p:nvSpPr>
        <p:spPr>
          <a:xfrm>
            <a:off x="179388" y="1196975"/>
            <a:ext cx="8556625" cy="5589588"/>
          </a:xfrm>
          <a:prstGeom prst="homePlate">
            <a:avLst>
              <a:gd name="adj" fmla="val 21944"/>
            </a:avLst>
          </a:prstGeom>
          <a:gradFill flip="none" rotWithShape="1">
            <a:gsLst>
              <a:gs pos="0">
                <a:schemeClr val="accent1">
                  <a:tint val="44500"/>
                  <a:satMod val="160000"/>
                </a:schemeClr>
              </a:gs>
              <a:gs pos="100000">
                <a:srgbClr val="FFFAF8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5" name="Pięciokąt 4"/>
          <p:cNvSpPr/>
          <p:nvPr/>
        </p:nvSpPr>
        <p:spPr>
          <a:xfrm>
            <a:off x="285720" y="285728"/>
            <a:ext cx="8858280" cy="1143008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Warto zdobyć dodatkowe uprawnienia energetyczne: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Urządzenia, instalacje i sieci elektroenergetyczne</a:t>
            </a:r>
          </a:p>
          <a:p>
            <a:r>
              <a:rPr lang="pl-PL" dirty="0" smtClean="0"/>
              <a:t>Urządzenia wytwarzające, przetwarzające, przesyłające i zużywające ciepło</a:t>
            </a:r>
          </a:p>
          <a:p>
            <a:r>
              <a:rPr lang="pl-PL" dirty="0" smtClean="0"/>
              <a:t>Urządzenia, instalacje i sieci gazowe</a:t>
            </a:r>
          </a:p>
          <a:p>
            <a:r>
              <a:rPr lang="pl-PL" dirty="0" smtClean="0"/>
              <a:t>Audytor energetyczny</a:t>
            </a:r>
          </a:p>
          <a:p>
            <a:r>
              <a:rPr lang="pl-PL" dirty="0" smtClean="0"/>
              <a:t>Certyfikowany Instalator OZE </a:t>
            </a:r>
          </a:p>
          <a:p>
            <a:r>
              <a:rPr lang="pl-PL" dirty="0" smtClean="0"/>
              <a:t>Projektant PV</a:t>
            </a:r>
          </a:p>
          <a:p>
            <a:r>
              <a:rPr lang="pl-PL" dirty="0" smtClean="0"/>
              <a:t>Dozór i Eksploatacja urządzeń elektroenergetycznych do 1 kV</a:t>
            </a:r>
          </a:p>
          <a:p>
            <a:pPr>
              <a:buNone/>
            </a:pP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6" name="Obraz 5" descr="kolektory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4929198"/>
            <a:ext cx="2857500" cy="160020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585</Words>
  <PresentationFormat>Pokaz na ekranie (4:3)</PresentationFormat>
  <Paragraphs>74</Paragraphs>
  <Slides>10</Slides>
  <Notes>0</Notes>
  <HiddenSlides>0</HiddenSlides>
  <MMClips>1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Slajd 1</vt:lpstr>
      <vt:lpstr>Slajd 2</vt:lpstr>
      <vt:lpstr>Slajd 3</vt:lpstr>
      <vt:lpstr>Gimnazjalisto! Pomyśl o przyszłości</vt:lpstr>
      <vt:lpstr>Slajd 5</vt:lpstr>
      <vt:lpstr>Studium przypadku</vt:lpstr>
      <vt:lpstr>Slajd 7</vt:lpstr>
      <vt:lpstr>Slajd 8</vt:lpstr>
      <vt:lpstr>Warto zdobyć dodatkowe uprawnienia energetyczne:</vt:lpstr>
      <vt:lpstr>Film dotyczący zawodu technik urządzeń i systemów energetyki odnawialnej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Asus</dc:creator>
  <cp:lastModifiedBy>Katarzyna Czytrzyńska</cp:lastModifiedBy>
  <cp:revision>19</cp:revision>
  <dcterms:created xsi:type="dcterms:W3CDTF">2018-02-13T08:50:35Z</dcterms:created>
  <dcterms:modified xsi:type="dcterms:W3CDTF">2018-02-13T11:52:39Z</dcterms:modified>
</cp:coreProperties>
</file>